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99" r:id="rId4"/>
    <p:sldId id="302" r:id="rId5"/>
    <p:sldId id="300" r:id="rId6"/>
    <p:sldId id="301" r:id="rId7"/>
    <p:sldId id="28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u="sng" dirty="0" smtClean="0"/>
              <a:t>Moduł VIII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Wspomaganie pracy szkoły w rozwoju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VIII.1.  Źródła informacji na temat pracy szkoły w obszarze kompetencji matematyczno-przyrodniczych uczniów i diagnoza potrzeb w tym zakresie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39868"/>
            <a:ext cx="10649607" cy="41085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400" dirty="0" smtClean="0"/>
              <a:t>Źródła te można podzielić na: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400" b="1" dirty="0" smtClean="0"/>
              <a:t>źródła zewnętrzne </a:t>
            </a:r>
            <a:r>
              <a:rPr lang="pl-PL" sz="2400" dirty="0" smtClean="0"/>
              <a:t>– pozaszkolne źródła informacji;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400" b="1" dirty="0" smtClean="0"/>
              <a:t>źródła wewnętrzne </a:t>
            </a:r>
            <a:r>
              <a:rPr lang="pl-PL" sz="2400" dirty="0" smtClean="0"/>
              <a:t>– źródła informacji pochodzące ze szkoły;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400" b="1" dirty="0" smtClean="0"/>
              <a:t>źródła „twarde” </a:t>
            </a:r>
            <a:r>
              <a:rPr lang="pl-PL" sz="2400" dirty="0" smtClean="0"/>
              <a:t>– zasoby informacyjne już istniejące, choć niekoniecznie uświadamiane i wykorzystywane, mają zdecydowanie charakterystykę ilościową, dostarczają danych zobiektywizowanych;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400" b="1" dirty="0" smtClean="0"/>
              <a:t>źródła „miękkie”</a:t>
            </a:r>
            <a:r>
              <a:rPr lang="pl-PL" sz="2400" dirty="0" smtClean="0"/>
              <a:t>, które mają charakter raczej jakościowy, choć nie tylko, dostarczają „danych subiektywnych”, np. wyrażają opinie ekspertów z danej dziedziny, także takie, które są możliwe dopiero do stworzenia/wywołania. </a:t>
            </a:r>
            <a:endParaRPr lang="pl-PL" sz="40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674" y="1318144"/>
            <a:ext cx="10649607" cy="390521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Mapka A – źródła zewnętrzne „twarde”</a:t>
            </a:r>
            <a:r>
              <a:rPr lang="pl-PL" sz="2400" dirty="0" smtClean="0"/>
              <a:t> informacje wynikające z dokumentów strategicznych (polityk unijnych i dokumentów krajowych wyznaczających cele polityki oświatowej państwa); raporty ekonomiczne, statystyczne, medyczne i inne specjalistyczne (ogólnokrajowe i lokalne), np.: Raport o Kapitale Intelektualnym Polski; wyniki sprawdzianów i egzaminów zewnętrznych i komentarze ogólnopolskie Centralnej Komisji Egzaminacyjnej; ewaluacja zewnętrzna przygotowana w ramach nadzoru pedagogicznego; kontrola organu nadzoru pedagogicznego; raporty z badań dot. analizy potrzeb ogólnokrajowych i lokalnych, np. przygotowane przez Instytut Badań Edukacyjnych, samorząd terytorialny; informacje znajdujące się w Systemie Informacji Oświatowej (SIO); ważne/oficjalne strony internetowe (patrz: wykaz w bibliografii); informacje dot. wskaźnika EWD; sprawozdania dot. konkursów i olimpiad uczniowskich; wyniki audytu organu prowadzącego.</a:t>
            </a:r>
          </a:p>
          <a:p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Mapka B – źródła zewnętrzne „miękkie”:</a:t>
            </a:r>
            <a:r>
              <a:rPr lang="pl-PL" dirty="0" smtClean="0"/>
              <a:t> informacje dostarczane przez organizacje społeczne, np. stowarzyszenia rodziców; relacje z wizyt studyjnych dot. edukacji (spisane, ustne, konferencyjne); opinie doradców metodycznych, innych ekspertów; losy absolwentów; rankingi prasowe szkół oraz związane z nimi komentarze; informacje miejskich ośrodków pomocy społecznej; literatura fachowa, popularyzatorska – krajowa i światowa; publikacje prasy oświatowej np.: „Głos Nauczycielski”, „Dyrektor szkoły”, „Biblioteka w szkole”; artykuły publikowane na edukacyjnych portalach internetowych, w tym </a:t>
            </a:r>
            <a:r>
              <a:rPr lang="pl-PL" dirty="0" err="1" smtClean="0"/>
              <a:t>blogi</a:t>
            </a:r>
            <a:r>
              <a:rPr lang="pl-PL" dirty="0" smtClean="0"/>
              <a:t>, fora dyskusyjne itp.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838200" y="1177447"/>
            <a:ext cx="10515600" cy="4999516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Mapka C – źródła wewnętrzne „twarde”: </a:t>
            </a:r>
            <a:r>
              <a:rPr lang="pl-PL" dirty="0" smtClean="0"/>
              <a:t>plany (programy) rozwoju, także w kontekście specjalnych potrzeb wynikających z ulokowania szkoły w konkretnym środowisku społeczno-ekonomicznym i na określonym poziomie kształcenia; koncepcja pracy szkoły/placówki; dokumentacja szkoły, np. statut; plan rozwoju zawodowego nauczycieli (w tym awans zawodowy); wieloletni plan doskonalenia nauczycieli (także za minione lata); program wychowawczy szkoły; szkolny program poprawy efektywności kształcenia i wychowania, plan nadzoru pedagogicznego dyrektora szkoły; wnioski z ewaluacji wewnętrznych pracy szkoły; szkolne badanie potrzeb w zakresie doskonalenia nauczycieli; programy profilaktyki – sytuacje kryzysowe i stany specjalne; informacje skierowane przez szkołę do Systemu Informacji Oświatowej;</a:t>
            </a:r>
            <a:r>
              <a:rPr lang="pl-PL" b="1" dirty="0" smtClean="0"/>
              <a:t>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Mapka C – źródła wewnętrzne „twarde”: </a:t>
            </a:r>
            <a:r>
              <a:rPr lang="pl-PL" dirty="0" smtClean="0"/>
              <a:t>informacje pochodzące z diagnoz przeprowadzonych w ramach realizacji projektów edukacyjnych; EWD – analizy wewnątrzszkolne z wykorzystaniem Kalkulatora EWD Plus; dokumentacja nadzoru pedagogicznego dyrektora szkoły/placówki; wewnątrzszkolne analizy wyników oceniania zewnętrznego (na bazie danych z OKE); księga arkuszy ocen i arkusze ocen; dzienniki lekcyjne i ew. inną dokumentację nauczycieli; rezultaty wewnątrzszkolnego badania wyników nauczania; sprawdziany/ testy/ egzaminy próbne; wyniki dot. udziału uczniów w konkursach i olimpiadach; dokumentacja i uwagi  pedagoga/ psychologa szkolnego; protokoły z posiedzeń rady pedagogicznej; wnioski z zebrań rady rodziców; wnioski pokontrolne sanepidu, straży pożarnej itp.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12" name="Symbol zastępczy zawartości 8"/>
          <p:cNvSpPr>
            <a:spLocks noGrp="1"/>
          </p:cNvSpPr>
          <p:nvPr>
            <p:ph idx="1"/>
          </p:nvPr>
        </p:nvSpPr>
        <p:spPr>
          <a:xfrm>
            <a:off x="838200" y="133711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Mapka D – źródła wewnętrzne „miękkie”</a:t>
            </a:r>
            <a:r>
              <a:rPr lang="pl-PL" dirty="0" smtClean="0"/>
              <a:t>: strona internetowa szkoły/placówki; fora dyskusyjne na stronach internetowych szkół; szkolna prasa młodzieżowa, </a:t>
            </a:r>
            <a:r>
              <a:rPr lang="pl-PL" dirty="0" err="1" smtClean="0"/>
              <a:t>blogi</a:t>
            </a:r>
            <a:r>
              <a:rPr lang="pl-PL" dirty="0" smtClean="0"/>
              <a:t> oraz gazetki szkolne itp.; rozmowy/wywiady z lokalnymi ekspertami dla szkoły/placówki; osobiste wrażenia z wizyt studyjnych związanych z oświatą, np. w ramach Comeniusa; informacje pochodzące z różnych projektów realizowanych w szkole, zespołowych projektów edukacyjnych w gimnazjum; opinie środowiskowe o szkole/placówce; wymiana informacji o szkołach i doświadczeń podczas różnych form </a:t>
            </a:r>
            <a:r>
              <a:rPr lang="pl-PL" dirty="0" err="1" smtClean="0"/>
              <a:t>zewnątrzszkolnego</a:t>
            </a:r>
            <a:r>
              <a:rPr lang="pl-PL" dirty="0" smtClean="0"/>
              <a:t> doskonalenia zawodowego nauczycieli/kadry kierowniczej; informacje pochodzące od środowisk rodzicielskich, absolwenckich (w tym formalnych stowarzyszeń).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694</Words>
  <Application>Microsoft Office PowerPoint</Application>
  <PresentationFormat>Niestandardowy</PresentationFormat>
  <Paragraphs>27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37</cp:revision>
  <dcterms:created xsi:type="dcterms:W3CDTF">2018-12-02T13:14:09Z</dcterms:created>
  <dcterms:modified xsi:type="dcterms:W3CDTF">2018-12-23T16:17:37Z</dcterms:modified>
</cp:coreProperties>
</file>